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3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7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10486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80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10486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8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8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8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10486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91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9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9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9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9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104869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104865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104869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702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70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70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104870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6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7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7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104867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mail-feedback@pkbread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279"/>
          </a:xfrm>
          <a:prstGeom prst="rect">
            <a:avLst/>
          </a:prstGeom>
        </p:spPr>
      </p:pic>
      <p:sp>
        <p:nvSpPr>
          <p:cNvPr id="1048586" name="TextBox 1048585"/>
          <p:cNvSpPr txBox="1"/>
          <p:nvPr/>
        </p:nvSpPr>
        <p:spPr>
          <a:xfrm>
            <a:off x="1929170" y="179059"/>
            <a:ext cx="5432156" cy="459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PROJECT ON ENTREPRENEURSHIP </a:t>
            </a:r>
            <a:endParaRPr lang="en-IN" sz="24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587" name="TextBox 1048586"/>
          <p:cNvSpPr txBox="1"/>
          <p:nvPr/>
        </p:nvSpPr>
        <p:spPr>
          <a:xfrm>
            <a:off x="64297" y="680705"/>
            <a:ext cx="9187098" cy="1056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i="1">
                <a:solidFill>
                  <a:srgbClr val="0000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DEVELOPMENT OF BREAD </a:t>
            </a:r>
            <a:endParaRPr lang="en-IN" sz="3200" b="1" i="1">
              <a:solidFill>
                <a:srgbClr val="0000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algn="ctr"/>
            <a:r>
              <a:rPr lang="en-US" sz="3200" b="1" i="1">
                <a:solidFill>
                  <a:srgbClr val="0000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MANUFACTURING INDUSTRY </a:t>
            </a:r>
            <a:endParaRPr lang="en-IN" sz="3200" b="1" i="1">
              <a:solidFill>
                <a:srgbClr val="0000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50022" y="1875992"/>
            <a:ext cx="3326037" cy="1691654"/>
          </a:xfrm>
          <a:prstGeom prst="rect">
            <a:avLst/>
          </a:prstGeom>
        </p:spPr>
      </p:pic>
      <p:sp>
        <p:nvSpPr>
          <p:cNvPr id="1048588" name="TextBox 1048587"/>
          <p:cNvSpPr txBox="1"/>
          <p:nvPr/>
        </p:nvSpPr>
        <p:spPr>
          <a:xfrm>
            <a:off x="4694262" y="3706296"/>
            <a:ext cx="4487904" cy="3291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u="sng">
                <a:solidFill>
                  <a:srgbClr val="0000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PRESENTED BY</a:t>
            </a:r>
            <a:endParaRPr lang="en-IN" sz="3200" b="1" i="1" u="sng">
              <a:solidFill>
                <a:srgbClr val="0000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PALAS  KUMAR  MANDAL</a:t>
            </a:r>
            <a:endParaRPr lang="en-IN" sz="20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ROLL - 0447</a:t>
            </a:r>
            <a:endParaRPr lang="en-IN" sz="20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B.VOC (FOOD PROCESSING, 6th sem)</a:t>
            </a:r>
            <a:endParaRPr lang="en-IN" sz="20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Dept. of Nutrition</a:t>
            </a:r>
            <a:endParaRPr lang="en-IN" sz="20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IN" sz="2800">
              <a:solidFill>
                <a:srgbClr val="000000"/>
              </a:solidFill>
            </a:endParaRPr>
          </a:p>
        </p:txBody>
      </p:sp>
      <p:sp>
        <p:nvSpPr>
          <p:cNvPr id="1048589" name="TextBox 1048588"/>
          <p:cNvSpPr txBox="1"/>
          <p:nvPr/>
        </p:nvSpPr>
        <p:spPr>
          <a:xfrm>
            <a:off x="179491" y="6155435"/>
            <a:ext cx="6469334" cy="3327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1" u="none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MUGBERIA GANGADHAR MAHAVIDYALAYA</a:t>
            </a:r>
            <a:endParaRPr lang="en-IN" sz="1600" b="1" i="1" u="none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590" name="TextBox 1048589"/>
          <p:cNvSpPr txBox="1"/>
          <p:nvPr/>
        </p:nvSpPr>
        <p:spPr>
          <a:xfrm>
            <a:off x="179491" y="3357242"/>
            <a:ext cx="4941488" cy="2644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u="sng">
                <a:solidFill>
                  <a:srgbClr val="0000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GUIDED BY</a:t>
            </a:r>
            <a:endParaRPr lang="en-IN" sz="2800" b="1" i="1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i="1" u="none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DR. APURBA GIRI (Assistant Professor and Head) </a:t>
            </a:r>
            <a:endParaRPr lang="en-IN" sz="2000" b="1" i="1" u="none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i="1" u="none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AYAN MONDAL (Assistant Professor)</a:t>
            </a:r>
            <a:endParaRPr lang="en-IN" sz="2000" b="1" i="1" u="none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i="1" u="none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Dept. of Nutrition</a:t>
            </a:r>
            <a:endParaRPr lang="en-IN" sz="2000" b="1" i="1" u="none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61742" cy="6882504"/>
          </a:xfrm>
          <a:prstGeom prst="rect">
            <a:avLst/>
          </a:prstGeom>
        </p:spPr>
      </p:pic>
      <p:sp>
        <p:nvSpPr>
          <p:cNvPr id="1048610" name="TextBox 1048609"/>
          <p:cNvSpPr txBox="1"/>
          <p:nvPr/>
        </p:nvSpPr>
        <p:spPr>
          <a:xfrm>
            <a:off x="154781" y="123078"/>
            <a:ext cx="8917698" cy="14376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>
                <a:solidFill>
                  <a:srgbClr val="6600CC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RAW MATERIAL USE IN BREAD</a:t>
            </a:r>
            <a:endParaRPr lang="en-IN" sz="4400" b="1" i="1" u="sng">
              <a:solidFill>
                <a:srgbClr val="6600CC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algn="ctr"/>
            <a:r>
              <a:rPr lang="en-US" sz="4400" b="1" i="1" u="sng">
                <a:solidFill>
                  <a:srgbClr val="6600CC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INDUSTRIES</a:t>
            </a:r>
            <a:endParaRPr lang="en-IN" sz="4400" b="1" i="1" u="sng">
              <a:solidFill>
                <a:srgbClr val="6600CC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11" name="TextBox 1048610"/>
          <p:cNvSpPr txBox="1"/>
          <p:nvPr/>
        </p:nvSpPr>
        <p:spPr>
          <a:xfrm>
            <a:off x="571999" y="1944468"/>
            <a:ext cx="4000000" cy="574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8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1)  FLOUR -</a:t>
            </a:r>
            <a:endParaRPr lang="en-IN" sz="3200" b="1" i="1">
              <a:solidFill>
                <a:srgbClr val="8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12" name="TextBox 1048611"/>
          <p:cNvSpPr txBox="1"/>
          <p:nvPr/>
        </p:nvSpPr>
        <p:spPr>
          <a:xfrm>
            <a:off x="2826078" y="1825088"/>
            <a:ext cx="4566815" cy="13868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Bahalia, Mahisagote, Contal, Purba Medinipur, Medinipur, West Bengal</a:t>
            </a:r>
            <a:endParaRPr lang="en-IN" sz="28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13" name="TextBox 1048612"/>
          <p:cNvSpPr txBox="1"/>
          <p:nvPr/>
        </p:nvSpPr>
        <p:spPr>
          <a:xfrm>
            <a:off x="605758" y="3544103"/>
            <a:ext cx="3759146" cy="574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i="1" u="none">
                <a:solidFill>
                  <a:srgbClr val="8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2)YEAST-</a:t>
            </a:r>
            <a:endParaRPr lang="en-IN" sz="3200" b="1" i="1" u="none">
              <a:solidFill>
                <a:srgbClr val="8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14" name="TextBox 1048613"/>
          <p:cNvSpPr txBox="1"/>
          <p:nvPr/>
        </p:nvSpPr>
        <p:spPr>
          <a:xfrm>
            <a:off x="2826077" y="3544103"/>
            <a:ext cx="4000000" cy="1818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B-3, Revati Neelachand, Abasan 98, Rajdanga Kasba, Kasba, Kolkata, West Bengal, India</a:t>
            </a:r>
            <a:endParaRPr lang="en-IN" sz="28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15" name="TextBox 1048614"/>
          <p:cNvSpPr txBox="1"/>
          <p:nvPr/>
        </p:nvSpPr>
        <p:spPr>
          <a:xfrm>
            <a:off x="699686" y="5644117"/>
            <a:ext cx="3767741" cy="574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8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3)WATER-</a:t>
            </a:r>
            <a:endParaRPr lang="en-IN" sz="3200" b="1" i="1">
              <a:solidFill>
                <a:srgbClr val="8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16" name="TextBox 1048615"/>
          <p:cNvSpPr txBox="1"/>
          <p:nvPr/>
        </p:nvSpPr>
        <p:spPr>
          <a:xfrm>
            <a:off x="2981140" y="5694916"/>
            <a:ext cx="4000000" cy="523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Ground Water</a:t>
            </a:r>
            <a:endParaRPr lang="en-IN" sz="28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65789" y="3723351"/>
            <a:ext cx="1154257" cy="1540307"/>
          </a:xfrm>
          <a:prstGeom prst="rect">
            <a:avLst/>
          </a:prstGeom>
        </p:spPr>
      </p:pic>
      <p:pic>
        <p:nvPicPr>
          <p:cNvPr id="2097165" name="Picture 209716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00241" y="1692085"/>
            <a:ext cx="1184952" cy="1511662"/>
          </a:xfrm>
          <a:prstGeom prst="rect">
            <a:avLst/>
          </a:prstGeom>
        </p:spPr>
      </p:pic>
      <p:pic>
        <p:nvPicPr>
          <p:cNvPr id="2097166" name="Picture 2097165"/>
          <p:cNvPicPr>
            <a:picLocks/>
          </p:cNvPicPr>
          <p:nvPr/>
        </p:nvPicPr>
        <p:blipFill>
          <a:blip r:embed="rId5"/>
          <a:srcRect b="8879"/>
          <a:stretch>
            <a:fillRect/>
          </a:stretch>
        </p:blipFill>
        <p:spPr>
          <a:xfrm>
            <a:off x="6764084" y="5644117"/>
            <a:ext cx="1623539" cy="8231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0554" cy="6886809"/>
          </a:xfrm>
          <a:prstGeom prst="rect">
            <a:avLst/>
          </a:prstGeom>
        </p:spPr>
      </p:pic>
      <p:sp>
        <p:nvSpPr>
          <p:cNvPr id="1048617" name="TextBox 1048616"/>
          <p:cNvSpPr txBox="1"/>
          <p:nvPr/>
        </p:nvSpPr>
        <p:spPr>
          <a:xfrm>
            <a:off x="77097" y="256576"/>
            <a:ext cx="4000000" cy="574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8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4) SALT-</a:t>
            </a:r>
            <a:endParaRPr lang="en-IN" sz="3200" b="1" i="1">
              <a:solidFill>
                <a:srgbClr val="8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18" name="TextBox 1048617"/>
          <p:cNvSpPr txBox="1"/>
          <p:nvPr/>
        </p:nvSpPr>
        <p:spPr>
          <a:xfrm>
            <a:off x="2256798" y="256576"/>
            <a:ext cx="4000000" cy="1386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156/28, Dunlop Bridge, Bt Road, Kolkata, West Bengal, India</a:t>
            </a:r>
            <a:endParaRPr lang="en-IN" sz="28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19" name="TextBox 1048618"/>
          <p:cNvSpPr txBox="1"/>
          <p:nvPr/>
        </p:nvSpPr>
        <p:spPr>
          <a:xfrm>
            <a:off x="77097" y="1643415"/>
            <a:ext cx="4000000" cy="574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8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5) SUGAR-</a:t>
            </a:r>
            <a:endParaRPr lang="en-IN" sz="3200" b="1" i="1">
              <a:solidFill>
                <a:srgbClr val="8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20" name="TextBox 1048619"/>
          <p:cNvSpPr txBox="1"/>
          <p:nvPr/>
        </p:nvSpPr>
        <p:spPr>
          <a:xfrm>
            <a:off x="2256798" y="1643415"/>
            <a:ext cx="4000000" cy="1386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Leopoldlaan 121, 8430 Middelkerke, West Flander,Belgium</a:t>
            </a:r>
            <a:endParaRPr lang="en-IN" sz="28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21" name="TextBox 1048620"/>
          <p:cNvSpPr txBox="1"/>
          <p:nvPr/>
        </p:nvSpPr>
        <p:spPr>
          <a:xfrm>
            <a:off x="318220" y="3322803"/>
            <a:ext cx="4000000" cy="574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8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6) FAT-</a:t>
            </a:r>
            <a:endParaRPr lang="en-IN" sz="3200" b="1" i="1">
              <a:solidFill>
                <a:srgbClr val="8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22" name="TextBox 1048621"/>
          <p:cNvSpPr txBox="1"/>
          <p:nvPr/>
        </p:nvSpPr>
        <p:spPr>
          <a:xfrm>
            <a:off x="2077098" y="3322803"/>
            <a:ext cx="5678216" cy="13868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23/49/31,Halisahar Nabanagar Road 1,Halisahar, North 24 Parganas, West Bengal, India</a:t>
            </a:r>
            <a:endParaRPr lang="en-IN" sz="28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23" name="TextBox 1048622"/>
          <p:cNvSpPr txBox="1"/>
          <p:nvPr/>
        </p:nvSpPr>
        <p:spPr>
          <a:xfrm>
            <a:off x="318221" y="5313624"/>
            <a:ext cx="4000000" cy="574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8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7) MILK-</a:t>
            </a:r>
            <a:endParaRPr lang="en-IN" sz="3200" b="1" i="1">
              <a:solidFill>
                <a:srgbClr val="8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24" name="TextBox 1048623"/>
          <p:cNvSpPr txBox="1"/>
          <p:nvPr/>
        </p:nvSpPr>
        <p:spPr>
          <a:xfrm>
            <a:off x="2077097" y="5104805"/>
            <a:ext cx="5333341" cy="1386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Nandan Housing Complex, Dankuni Station Rd, Dankuni, West Bengal 712311</a:t>
            </a:r>
            <a:endParaRPr lang="en-IN" sz="28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42373" y="256576"/>
            <a:ext cx="1625884" cy="1177401"/>
          </a:xfrm>
          <a:prstGeom prst="rect">
            <a:avLst/>
          </a:prstGeom>
        </p:spPr>
      </p:pic>
      <p:pic>
        <p:nvPicPr>
          <p:cNvPr id="2097169" name="Picture 209716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915795" y="1761656"/>
            <a:ext cx="1520707" cy="1268598"/>
          </a:xfrm>
          <a:prstGeom prst="rect">
            <a:avLst/>
          </a:prstGeom>
        </p:spPr>
      </p:pic>
      <p:pic>
        <p:nvPicPr>
          <p:cNvPr id="2097170" name="Picture 209716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626724" y="3298549"/>
            <a:ext cx="1157088" cy="1495542"/>
          </a:xfrm>
          <a:prstGeom prst="rect">
            <a:avLst/>
          </a:prstGeom>
        </p:spPr>
      </p:pic>
      <p:pic>
        <p:nvPicPr>
          <p:cNvPr id="2097171" name="Picture 209717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421984" y="5035195"/>
            <a:ext cx="1194137" cy="16105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6424" y="0"/>
            <a:ext cx="9156848" cy="6972742"/>
          </a:xfrm>
          <a:prstGeom prst="rect">
            <a:avLst/>
          </a:prstGeom>
        </p:spPr>
      </p:pic>
      <p:sp>
        <p:nvSpPr>
          <p:cNvPr id="1048625" name="TextBox 1048624"/>
          <p:cNvSpPr txBox="1"/>
          <p:nvPr/>
        </p:nvSpPr>
        <p:spPr>
          <a:xfrm>
            <a:off x="137575" y="161834"/>
            <a:ext cx="8787128" cy="764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400" b="1" i="1" u="sng">
                <a:solidFill>
                  <a:srgbClr val="6600CC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NAME OF MACHINERY &amp; IT'S COST</a:t>
            </a:r>
            <a:endParaRPr lang="en-IN" sz="4400" b="1" i="1" u="sng">
              <a:solidFill>
                <a:srgbClr val="6600CC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pic>
        <p:nvPicPr>
          <p:cNvPr id="2097173" name="Picture 209717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67562" y="1642788"/>
            <a:ext cx="3402114" cy="3776935"/>
          </a:xfrm>
          <a:prstGeom prst="rect">
            <a:avLst/>
          </a:prstGeom>
        </p:spPr>
      </p:pic>
      <p:sp>
        <p:nvSpPr>
          <p:cNvPr id="1048626" name="TextBox 1048625"/>
          <p:cNvSpPr txBox="1"/>
          <p:nvPr/>
        </p:nvSpPr>
        <p:spPr>
          <a:xfrm>
            <a:off x="137574" y="5758826"/>
            <a:ext cx="4952119" cy="574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Spiral mixture - 4.5 L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pic>
        <p:nvPicPr>
          <p:cNvPr id="2097174" name="Picture 209717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43663" y="1553019"/>
            <a:ext cx="3658191" cy="3866705"/>
          </a:xfrm>
          <a:prstGeom prst="rect">
            <a:avLst/>
          </a:prstGeom>
        </p:spPr>
      </p:pic>
      <p:sp>
        <p:nvSpPr>
          <p:cNvPr id="1048627" name="TextBox 1048626"/>
          <p:cNvSpPr txBox="1"/>
          <p:nvPr/>
        </p:nvSpPr>
        <p:spPr>
          <a:xfrm>
            <a:off x="4743663" y="5758827"/>
            <a:ext cx="4000000" cy="574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Rotary oven ,,4.3 L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329" cy="6899728"/>
          </a:xfrm>
          <a:prstGeom prst="rect">
            <a:avLst/>
          </a:prstGeom>
        </p:spPr>
      </p:pic>
      <p:pic>
        <p:nvPicPr>
          <p:cNvPr id="2097176" name="Picture 209717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8080" y="422166"/>
            <a:ext cx="3957931" cy="3887890"/>
          </a:xfrm>
          <a:prstGeom prst="rect">
            <a:avLst/>
          </a:prstGeom>
        </p:spPr>
      </p:pic>
      <p:sp>
        <p:nvSpPr>
          <p:cNvPr id="1048628" name="TextBox 1048627"/>
          <p:cNvSpPr txBox="1"/>
          <p:nvPr/>
        </p:nvSpPr>
        <p:spPr>
          <a:xfrm>
            <a:off x="358080" y="4834605"/>
            <a:ext cx="4000000" cy="574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Moulder 50,000 /-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pic>
        <p:nvPicPr>
          <p:cNvPr id="2097177" name="Picture 209717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68628" y="422166"/>
            <a:ext cx="4305084" cy="3905568"/>
          </a:xfrm>
          <a:prstGeom prst="rect">
            <a:avLst/>
          </a:prstGeom>
        </p:spPr>
      </p:pic>
      <p:sp>
        <p:nvSpPr>
          <p:cNvPr id="1048629" name="TextBox 1048628"/>
          <p:cNvSpPr txBox="1"/>
          <p:nvPr/>
        </p:nvSpPr>
        <p:spPr>
          <a:xfrm>
            <a:off x="4973712" y="4834605"/>
            <a:ext cx="4000000" cy="574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Slicer 44,000/-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30" name="TextBox 1048629"/>
          <p:cNvSpPr txBox="1"/>
          <p:nvPr/>
        </p:nvSpPr>
        <p:spPr>
          <a:xfrm>
            <a:off x="333092" y="5660124"/>
            <a:ext cx="8993237" cy="955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1" u="sng">
                <a:solidFill>
                  <a:srgbClr val="0070C0"/>
                </a:solidFill>
              </a:rPr>
              <a:t>http://m.indiamart.com/impcat/bread-making-machine.html</a:t>
            </a:r>
            <a:endParaRPr lang="en-IN" sz="2800" b="1" i="1" u="sng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17911" y="0"/>
            <a:ext cx="9424947" cy="6925568"/>
          </a:xfrm>
          <a:prstGeom prst="rect">
            <a:avLst/>
          </a:prstGeom>
        </p:spPr>
      </p:pic>
      <p:sp>
        <p:nvSpPr>
          <p:cNvPr id="1048631" name="TextBox 1048630"/>
          <p:cNvSpPr txBox="1"/>
          <p:nvPr/>
        </p:nvSpPr>
        <p:spPr>
          <a:xfrm>
            <a:off x="2594562" y="187675"/>
            <a:ext cx="4000000" cy="764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400" b="1" i="1" u="sng">
                <a:solidFill>
                  <a:srgbClr val="6600CC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PLANT LAYOUT </a:t>
            </a:r>
            <a:endParaRPr lang="en-IN" sz="4400" b="1" i="1" u="sng">
              <a:solidFill>
                <a:srgbClr val="6600CC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pic>
        <p:nvPicPr>
          <p:cNvPr id="2097186" name="Picture 209718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6168" y="1561230"/>
            <a:ext cx="7097474" cy="41970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209717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90429" y="-204922"/>
            <a:ext cx="9734429" cy="7071413"/>
          </a:xfrm>
          <a:prstGeom prst="rect">
            <a:avLst/>
          </a:prstGeom>
        </p:spPr>
      </p:pic>
      <p:sp>
        <p:nvSpPr>
          <p:cNvPr id="1048632" name="TextBox 1048631"/>
          <p:cNvSpPr txBox="1"/>
          <p:nvPr/>
        </p:nvSpPr>
        <p:spPr>
          <a:xfrm>
            <a:off x="1457212" y="311166"/>
            <a:ext cx="7194771" cy="7645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400" b="1" i="1" u="sng">
                <a:solidFill>
                  <a:srgbClr val="6600CC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PROCESSING OF BREAD</a:t>
            </a:r>
            <a:endParaRPr lang="en-IN" sz="4400" b="1" i="1" u="sng">
              <a:solidFill>
                <a:srgbClr val="6600CC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33" name="Arrow: Right 1048632"/>
          <p:cNvSpPr/>
          <p:nvPr/>
        </p:nvSpPr>
        <p:spPr>
          <a:xfrm>
            <a:off x="4100164" y="1480632"/>
            <a:ext cx="948907" cy="328379"/>
          </a:xfrm>
          <a:prstGeom prst="rightArrow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048634" name="TextBox 1048633"/>
          <p:cNvSpPr txBox="1"/>
          <p:nvPr/>
        </p:nvSpPr>
        <p:spPr>
          <a:xfrm>
            <a:off x="5054597" y="1407096"/>
            <a:ext cx="3224928" cy="574039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DOUGH MAKING 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35" name="TextBox 1048634"/>
          <p:cNvSpPr txBox="1"/>
          <p:nvPr/>
        </p:nvSpPr>
        <p:spPr>
          <a:xfrm>
            <a:off x="142546" y="1407096"/>
            <a:ext cx="3957618" cy="5740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SIEVING OF FLOUR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36" name="Arrow: Curved Left 1048635"/>
          <p:cNvSpPr/>
          <p:nvPr/>
        </p:nvSpPr>
        <p:spPr>
          <a:xfrm>
            <a:off x="8358720" y="1644820"/>
            <a:ext cx="586527" cy="1055520"/>
          </a:xfrm>
          <a:prstGeom prst="curvedLeftArrow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048637" name="TextBox 1048636"/>
          <p:cNvSpPr txBox="1"/>
          <p:nvPr/>
        </p:nvSpPr>
        <p:spPr>
          <a:xfrm>
            <a:off x="4805767" y="2413321"/>
            <a:ext cx="3552953" cy="574039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FERMENTATION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38" name="Arrow: Right 1048637"/>
          <p:cNvSpPr/>
          <p:nvPr/>
        </p:nvSpPr>
        <p:spPr>
          <a:xfrm rot="10800000">
            <a:off x="3764148" y="2628994"/>
            <a:ext cx="1041618" cy="326996"/>
          </a:xfrm>
          <a:prstGeom prst="rightArrow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048639" name="TextBox 1048638"/>
          <p:cNvSpPr txBox="1"/>
          <p:nvPr/>
        </p:nvSpPr>
        <p:spPr>
          <a:xfrm>
            <a:off x="755810" y="2131365"/>
            <a:ext cx="2891876" cy="105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DIVIDING ROUNDING 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40" name="Arrow: Curved Right 1048639"/>
          <p:cNvSpPr/>
          <p:nvPr/>
        </p:nvSpPr>
        <p:spPr>
          <a:xfrm>
            <a:off x="183508" y="2814118"/>
            <a:ext cx="572302" cy="1033332"/>
          </a:xfrm>
          <a:prstGeom prst="curvedRightArrow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048641" name="TextBox 1048640"/>
          <p:cNvSpPr txBox="1"/>
          <p:nvPr/>
        </p:nvSpPr>
        <p:spPr>
          <a:xfrm>
            <a:off x="894359" y="3432637"/>
            <a:ext cx="2871719" cy="574039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PROFING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42" name="Arrow: Right 1048641"/>
          <p:cNvSpPr/>
          <p:nvPr/>
        </p:nvSpPr>
        <p:spPr>
          <a:xfrm>
            <a:off x="3904626" y="3527039"/>
            <a:ext cx="1274538" cy="385234"/>
          </a:xfrm>
          <a:prstGeom prst="rightArrow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048643" name="TextBox 1048642"/>
          <p:cNvSpPr txBox="1"/>
          <p:nvPr/>
        </p:nvSpPr>
        <p:spPr>
          <a:xfrm>
            <a:off x="5481152" y="3432636"/>
            <a:ext cx="2202181" cy="574039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BACKING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44" name="Arrow: Curved Left 1048643"/>
          <p:cNvSpPr/>
          <p:nvPr/>
        </p:nvSpPr>
        <p:spPr>
          <a:xfrm>
            <a:off x="7763918" y="3719656"/>
            <a:ext cx="731154" cy="1067848"/>
          </a:xfrm>
          <a:prstGeom prst="curvedLeftArrow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048645" name="TextBox 1048644"/>
          <p:cNvSpPr txBox="1"/>
          <p:nvPr/>
        </p:nvSpPr>
        <p:spPr>
          <a:xfrm>
            <a:off x="5179163" y="4324974"/>
            <a:ext cx="2518273" cy="5740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COOLING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46" name="Arrow: Right 1048645"/>
          <p:cNvSpPr/>
          <p:nvPr/>
        </p:nvSpPr>
        <p:spPr>
          <a:xfrm rot="10800000" flipV="1">
            <a:off x="3764147" y="4439251"/>
            <a:ext cx="1221034" cy="459762"/>
          </a:xfrm>
          <a:prstGeom prst="rightArrow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048647" name="TextBox 1048646"/>
          <p:cNvSpPr txBox="1"/>
          <p:nvPr/>
        </p:nvSpPr>
        <p:spPr>
          <a:xfrm>
            <a:off x="1623075" y="4382111"/>
            <a:ext cx="1895848" cy="5740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SLICING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48" name="Arrow: Curved Right 1048647"/>
          <p:cNvSpPr/>
          <p:nvPr/>
        </p:nvSpPr>
        <p:spPr>
          <a:xfrm>
            <a:off x="689879" y="4669132"/>
            <a:ext cx="767333" cy="1148908"/>
          </a:xfrm>
          <a:prstGeom prst="curvedRightArrow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048649" name="TextBox 1048648"/>
          <p:cNvSpPr txBox="1"/>
          <p:nvPr/>
        </p:nvSpPr>
        <p:spPr>
          <a:xfrm>
            <a:off x="1623074" y="5243586"/>
            <a:ext cx="2609212" cy="574039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PACKAGING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209718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78988" cy="6867741"/>
          </a:xfrm>
          <a:prstGeom prst="rect">
            <a:avLst/>
          </a:prstGeom>
        </p:spPr>
      </p:pic>
      <p:sp>
        <p:nvSpPr>
          <p:cNvPr id="1048650" name="TextBox 1048649"/>
          <p:cNvSpPr txBox="1"/>
          <p:nvPr/>
        </p:nvSpPr>
        <p:spPr>
          <a:xfrm>
            <a:off x="2998219" y="382823"/>
            <a:ext cx="4000000" cy="7645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400" b="1" i="1" u="sng">
                <a:solidFill>
                  <a:srgbClr val="6600CC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MARKETING </a:t>
            </a:r>
            <a:endParaRPr lang="en-IN" sz="4400" b="1" i="1" u="sng">
              <a:solidFill>
                <a:srgbClr val="6600CC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51" name="TextBox 1048650"/>
          <p:cNvSpPr txBox="1"/>
          <p:nvPr/>
        </p:nvSpPr>
        <p:spPr>
          <a:xfrm>
            <a:off x="739138" y="1506903"/>
            <a:ext cx="4000356" cy="5882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WHOLESALERS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RETAILERS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RESTAURANTS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HOUSEHOLD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ONLINE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OTHERS 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endParaRPr lang="en-IN" sz="3200" b="1" i="1">
              <a:solidFill>
                <a:srgbClr val="000000"/>
              </a:solidFill>
            </a:endParaRPr>
          </a:p>
        </p:txBody>
      </p:sp>
      <p:pic>
        <p:nvPicPr>
          <p:cNvPr id="2097182" name="Picture 209718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4823">
            <a:off x="4746228" y="1672950"/>
            <a:ext cx="2613564" cy="1875457"/>
          </a:xfrm>
          <a:prstGeom prst="rect">
            <a:avLst/>
          </a:prstGeom>
        </p:spPr>
      </p:pic>
      <p:pic>
        <p:nvPicPr>
          <p:cNvPr id="2097183" name="Picture 209718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39493" y="3789610"/>
            <a:ext cx="2697162" cy="20233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209718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1346" cy="6988055"/>
          </a:xfrm>
          <a:prstGeom prst="rect">
            <a:avLst/>
          </a:prstGeom>
        </p:spPr>
      </p:pic>
      <p:sp>
        <p:nvSpPr>
          <p:cNvPr id="1048652" name="TextBox 1048651"/>
          <p:cNvSpPr txBox="1"/>
          <p:nvPr/>
        </p:nvSpPr>
        <p:spPr>
          <a:xfrm>
            <a:off x="815503" y="4684805"/>
            <a:ext cx="3598417" cy="828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8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THANK </a:t>
            </a:r>
            <a:endParaRPr lang="en-IN" sz="48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53" name="TextBox 1048652"/>
          <p:cNvSpPr txBox="1"/>
          <p:nvPr/>
        </p:nvSpPr>
        <p:spPr>
          <a:xfrm>
            <a:off x="6470596" y="4684804"/>
            <a:ext cx="4000000" cy="828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8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YOU</a:t>
            </a:r>
            <a:endParaRPr lang="en-IN" sz="48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E195-C972-4B89-97F5-945BE619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59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3E784F-D280-4442-8A59-4BA0E4877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988" y="856754"/>
            <a:ext cx="4387287" cy="51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7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20615"/>
          </a:xfrm>
          <a:prstGeom prst="rect">
            <a:avLst/>
          </a:prstGeom>
        </p:spPr>
      </p:pic>
      <p:sp>
        <p:nvSpPr>
          <p:cNvPr id="1048591" name="TextBox 1048590"/>
          <p:cNvSpPr txBox="1"/>
          <p:nvPr/>
        </p:nvSpPr>
        <p:spPr>
          <a:xfrm>
            <a:off x="3326530" y="489127"/>
            <a:ext cx="4000000" cy="916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5400" b="1" i="1">
                <a:solidFill>
                  <a:srgbClr val="0000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PK  PVT.LTD   </a:t>
            </a:r>
            <a:endParaRPr lang="en-IN" sz="5400" b="1" i="1">
              <a:solidFill>
                <a:srgbClr val="0000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4203" y="198710"/>
            <a:ext cx="2367796" cy="1943057"/>
          </a:xfrm>
          <a:prstGeom prst="rect">
            <a:avLst/>
          </a:prstGeom>
        </p:spPr>
      </p:pic>
      <p:sp>
        <p:nvSpPr>
          <p:cNvPr id="1048592" name="TextBox 1048591"/>
          <p:cNvSpPr txBox="1"/>
          <p:nvPr/>
        </p:nvSpPr>
        <p:spPr>
          <a:xfrm>
            <a:off x="0" y="2516414"/>
            <a:ext cx="4000000" cy="637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2060"/>
                </a:solidFill>
                <a:effectLst/>
              </a:rPr>
              <a:t>PK  PVT.LTD </a:t>
            </a:r>
            <a:endParaRPr lang="en-IN" sz="3600" b="1" i="1">
              <a:solidFill>
                <a:srgbClr val="002060"/>
              </a:solidFill>
              <a:effectLst/>
            </a:endParaRPr>
          </a:p>
        </p:txBody>
      </p:sp>
      <p:sp>
        <p:nvSpPr>
          <p:cNvPr id="1048593" name="TextBox 1048592"/>
          <p:cNvSpPr txBox="1"/>
          <p:nvPr/>
        </p:nvSpPr>
        <p:spPr>
          <a:xfrm>
            <a:off x="778516" y="3241536"/>
            <a:ext cx="8155378" cy="637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002060"/>
                </a:solidFill>
              </a:rPr>
              <a:t>BAJKUL: PURBA MEDINIPUR: 721655</a:t>
            </a:r>
            <a:endParaRPr lang="en-IN" sz="3600" b="1" i="1">
              <a:solidFill>
                <a:srgbClr val="002060"/>
              </a:solidFill>
            </a:endParaRPr>
          </a:p>
        </p:txBody>
      </p:sp>
      <p:sp>
        <p:nvSpPr>
          <p:cNvPr id="1048594" name="TextBox 1048593"/>
          <p:cNvSpPr txBox="1"/>
          <p:nvPr/>
        </p:nvSpPr>
        <p:spPr>
          <a:xfrm>
            <a:off x="708679" y="3944571"/>
            <a:ext cx="6102297" cy="6375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0000FF"/>
                </a:solidFill>
              </a:rPr>
              <a:t>http://www.pkbakeing.com</a:t>
            </a:r>
            <a:endParaRPr lang="en-IN" sz="3600" b="1" i="1">
              <a:solidFill>
                <a:srgbClr val="0000FF"/>
              </a:solidFill>
            </a:endParaRPr>
          </a:p>
        </p:txBody>
      </p:sp>
      <p:sp>
        <p:nvSpPr>
          <p:cNvPr id="1048595" name="TextBox 1048594"/>
          <p:cNvSpPr txBox="1"/>
          <p:nvPr/>
        </p:nvSpPr>
        <p:spPr>
          <a:xfrm>
            <a:off x="708678" y="4582110"/>
            <a:ext cx="6739821" cy="637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002060"/>
                </a:solidFill>
                <a:hlinkClick r:id="rId4"/>
              </a:rPr>
              <a:t>email-feedback@pkbread.com</a:t>
            </a:r>
            <a:r>
              <a:rPr lang="en-US" sz="3600" b="1" i="1">
                <a:solidFill>
                  <a:srgbClr val="002060"/>
                </a:solidFill>
              </a:rPr>
              <a:t> </a:t>
            </a:r>
            <a:endParaRPr lang="en-IN" sz="3600" b="1" i="1">
              <a:solidFill>
                <a:srgbClr val="002060"/>
              </a:solidFill>
            </a:endParaRPr>
          </a:p>
        </p:txBody>
      </p:sp>
      <p:sp>
        <p:nvSpPr>
          <p:cNvPr id="1048596" name="TextBox 1048595"/>
          <p:cNvSpPr txBox="1"/>
          <p:nvPr/>
        </p:nvSpPr>
        <p:spPr>
          <a:xfrm>
            <a:off x="778517" y="5372727"/>
            <a:ext cx="5962621" cy="637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002060"/>
                </a:solidFill>
              </a:rPr>
              <a:t>9883343257</a:t>
            </a:r>
            <a:endParaRPr lang="en-IN" sz="3600" b="1" i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1581430">
            <a:off x="-107827" y="-44224"/>
            <a:ext cx="9508350" cy="7022146"/>
          </a:xfrm>
          <a:prstGeom prst="rect">
            <a:avLst/>
          </a:prstGeom>
        </p:spPr>
      </p:pic>
      <p:sp>
        <p:nvSpPr>
          <p:cNvPr id="1048597" name="TextBox 1048596"/>
          <p:cNvSpPr txBox="1"/>
          <p:nvPr/>
        </p:nvSpPr>
        <p:spPr>
          <a:xfrm>
            <a:off x="2399955" y="0"/>
            <a:ext cx="4000000" cy="828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>
                <a:solidFill>
                  <a:srgbClr val="6600CC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CONTENT </a:t>
            </a:r>
            <a:endParaRPr lang="en-IN" sz="4800" b="1" i="1" u="sng">
              <a:solidFill>
                <a:srgbClr val="6600CC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598" name="TextBox 1048597"/>
          <p:cNvSpPr txBox="1"/>
          <p:nvPr/>
        </p:nvSpPr>
        <p:spPr>
          <a:xfrm rot="21577988">
            <a:off x="484400" y="1003365"/>
            <a:ext cx="8700298" cy="52730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Why I chose bread business</a:t>
            </a:r>
            <a:endParaRPr lang="en-IN" sz="28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Market study </a:t>
            </a:r>
            <a:endParaRPr lang="en-IN" sz="28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Source of Capital and Licence</a:t>
            </a:r>
            <a:endParaRPr lang="en-IN" sz="28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Raw material use in bread industry</a:t>
            </a:r>
            <a:endParaRPr lang="en-IN" sz="28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Name of Machinery &amp; it's cost </a:t>
            </a:r>
            <a:endParaRPr lang="en-IN" sz="28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Plant layout </a:t>
            </a:r>
            <a:endParaRPr lang="en-IN" sz="28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Processing of bread</a:t>
            </a:r>
            <a:endParaRPr lang="en-IN" sz="28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Marketing </a:t>
            </a:r>
            <a:endParaRPr lang="en-IN" sz="28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19" y="0"/>
            <a:ext cx="9731531" cy="6882504"/>
          </a:xfrm>
          <a:prstGeom prst="rect">
            <a:avLst/>
          </a:prstGeom>
        </p:spPr>
      </p:pic>
      <p:sp>
        <p:nvSpPr>
          <p:cNvPr id="1048599" name="TextBox 1048598"/>
          <p:cNvSpPr txBox="1"/>
          <p:nvPr/>
        </p:nvSpPr>
        <p:spPr>
          <a:xfrm>
            <a:off x="154777" y="803234"/>
            <a:ext cx="8613941" cy="764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400" b="1" i="1" u="sng">
                <a:solidFill>
                  <a:srgbClr val="6600CC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WHY I CHOOSE BREAD BUSINESS</a:t>
            </a:r>
            <a:endParaRPr lang="en-IN" sz="4400" b="1" i="1" u="sng">
              <a:solidFill>
                <a:srgbClr val="6600CC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00" name="TextBox 1048599"/>
          <p:cNvSpPr txBox="1"/>
          <p:nvPr/>
        </p:nvSpPr>
        <p:spPr>
          <a:xfrm>
            <a:off x="384315" y="1976047"/>
            <a:ext cx="8154866" cy="2263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Baked items have a sustainable market in my location.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200" b="1" i="1">
                <a:solidFill>
                  <a:srgbClr val="0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A bakery business promotes creativity.</a:t>
            </a:r>
            <a:endParaRPr lang="en-IN" sz="3200" b="1" i="1">
              <a:solidFill>
                <a:srgbClr val="0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209718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9123" cy="6908342"/>
          </a:xfrm>
          <a:prstGeom prst="rect">
            <a:avLst/>
          </a:prstGeom>
        </p:spPr>
      </p:pic>
      <p:sp>
        <p:nvSpPr>
          <p:cNvPr id="1048715" name="TextBox 1048714"/>
          <p:cNvSpPr txBox="1"/>
          <p:nvPr/>
        </p:nvSpPr>
        <p:spPr>
          <a:xfrm>
            <a:off x="2219310" y="2689630"/>
            <a:ext cx="5818314" cy="828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800" b="1" i="1">
                <a:solidFill>
                  <a:srgbClr val="6600CC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MARKET STUDY </a:t>
            </a:r>
            <a:endParaRPr lang="en-IN" sz="4800" b="1" i="1">
              <a:solidFill>
                <a:srgbClr val="6600CC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8462" cy="7037015"/>
          </a:xfrm>
          <a:prstGeom prst="rect">
            <a:avLst/>
          </a:prstGeom>
        </p:spPr>
      </p:pic>
      <p:sp>
        <p:nvSpPr>
          <p:cNvPr id="1048601" name="TextBox 1048600"/>
          <p:cNvSpPr txBox="1"/>
          <p:nvPr/>
        </p:nvSpPr>
        <p:spPr>
          <a:xfrm>
            <a:off x="379196" y="316102"/>
            <a:ext cx="8645010" cy="764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400" b="1" i="1" u="sng">
                <a:solidFill>
                  <a:srgbClr val="6600CC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SOURCE OF CAPITAL &amp; LICENCE </a:t>
            </a:r>
            <a:endParaRPr lang="en-IN" sz="4400" b="1" i="1" u="sng">
              <a:solidFill>
                <a:srgbClr val="6600CC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02" name="TextBox 1048601"/>
          <p:cNvSpPr txBox="1"/>
          <p:nvPr/>
        </p:nvSpPr>
        <p:spPr>
          <a:xfrm>
            <a:off x="571999" y="1316601"/>
            <a:ext cx="4000000" cy="6375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 i="1" u="sng">
                <a:solidFill>
                  <a:srgbClr val="8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CAPITAL -</a:t>
            </a:r>
            <a:endParaRPr lang="en-IN" sz="3600" b="1" i="1" u="sng">
              <a:solidFill>
                <a:srgbClr val="8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03" name="TextBox 1048602"/>
          <p:cNvSpPr txBox="1"/>
          <p:nvPr/>
        </p:nvSpPr>
        <p:spPr>
          <a:xfrm>
            <a:off x="2968354" y="1198621"/>
            <a:ext cx="5874664" cy="1056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00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PRADHAN MANTRI MUDRA YOJANA (PMMY)</a:t>
            </a:r>
            <a:endParaRPr lang="en-IN" sz="3200" b="1" i="1">
              <a:solidFill>
                <a:srgbClr val="0000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04" name="TextBox 1048603"/>
          <p:cNvSpPr txBox="1"/>
          <p:nvPr/>
        </p:nvSpPr>
        <p:spPr>
          <a:xfrm>
            <a:off x="560384" y="2373241"/>
            <a:ext cx="8282634" cy="4028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3399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1) Scheme Details</a:t>
            </a:r>
            <a:endParaRPr lang="en-IN" sz="3200" b="1" i="1">
              <a:solidFill>
                <a:srgbClr val="3399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r>
              <a:rPr lang="en-US" sz="2800" b="1" i="1">
                <a:solidFill>
                  <a:srgbClr val="000000"/>
                </a:solidFill>
              </a:rPr>
              <a:t>The PMMY was launched by the Hon'ble Prime Minister onth April 2015. MUDRA loans are given to income generating micro/small business entities engaged in:</a:t>
            </a:r>
            <a:endParaRPr lang="en-IN" sz="3200" b="1" i="1">
              <a:solidFill>
                <a:srgbClr val="3399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</a:rPr>
              <a:t>Trading</a:t>
            </a:r>
            <a:endParaRPr lang="en-IN" sz="3200" b="1" i="1">
              <a:solidFill>
                <a:srgbClr val="3399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</a:rPr>
              <a:t> Manufacturing</a:t>
            </a:r>
            <a:endParaRPr lang="en-IN" sz="3200" b="1" i="1">
              <a:solidFill>
                <a:srgbClr val="3399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</a:rPr>
              <a:t> Services sector</a:t>
            </a:r>
            <a:endParaRPr lang="en-IN" sz="3200" b="1" i="1">
              <a:solidFill>
                <a:srgbClr val="3399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</a:rPr>
              <a:t>Activities allied to agriculture, egpaciculture</a:t>
            </a:r>
            <a:r>
              <a:rPr lang="en-US" sz="2800">
                <a:solidFill>
                  <a:srgbClr val="000000"/>
                </a:solidFill>
              </a:rPr>
              <a:t>     </a:t>
            </a:r>
            <a:endParaRPr lang="en-IN" sz="3200" b="1" i="1">
              <a:solidFill>
                <a:srgbClr val="3399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01375" y="0"/>
            <a:ext cx="9345375" cy="6885666"/>
          </a:xfrm>
          <a:prstGeom prst="rect">
            <a:avLst/>
          </a:prstGeom>
        </p:spPr>
      </p:pic>
      <p:sp>
        <p:nvSpPr>
          <p:cNvPr id="1048605" name="TextBox 1048604"/>
          <p:cNvSpPr txBox="1"/>
          <p:nvPr/>
        </p:nvSpPr>
        <p:spPr>
          <a:xfrm>
            <a:off x="298398" y="387326"/>
            <a:ext cx="5564382" cy="1183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 i="1" u="none">
                <a:solidFill>
                  <a:srgbClr val="3399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2) Eligible Borrowers</a:t>
            </a:r>
            <a:endParaRPr lang="en-IN" sz="3600" b="1" i="1" u="none">
              <a:solidFill>
                <a:srgbClr val="3399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n-IN" sz="3600" b="1" i="1" u="none">
              <a:solidFill>
                <a:srgbClr val="3399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06" name="TextBox 1048605"/>
          <p:cNvSpPr txBox="1"/>
          <p:nvPr/>
        </p:nvSpPr>
        <p:spPr>
          <a:xfrm>
            <a:off x="544051" y="1211580"/>
            <a:ext cx="8055898" cy="2682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</a:rPr>
              <a:t>Indrida's</a:t>
            </a:r>
            <a:endParaRPr lang="en-IN" sz="2800" b="1" i="1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</a:rPr>
              <a:t>Proprietary Concern</a:t>
            </a:r>
            <a:endParaRPr lang="en-IN" sz="2800" b="1" i="1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</a:rPr>
              <a:t>Partnership Firm</a:t>
            </a:r>
            <a:endParaRPr lang="en-IN" sz="2800" b="1" i="1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</a:rPr>
              <a:t>Private Limited Company</a:t>
            </a:r>
            <a:endParaRPr lang="en-IN" sz="2800" b="1" i="1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</a:rPr>
              <a:t>Ensities of Any Other Legal Forms</a:t>
            </a:r>
            <a:endParaRPr lang="en-IN" sz="2800" b="1" i="1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IN" sz="2800" b="1" i="1">
              <a:solidFill>
                <a:srgbClr val="000000"/>
              </a:solidFill>
            </a:endParaRPr>
          </a:p>
        </p:txBody>
      </p:sp>
      <p:sp>
        <p:nvSpPr>
          <p:cNvPr id="1048607" name="TextBox 1048606"/>
          <p:cNvSpPr txBox="1"/>
          <p:nvPr/>
        </p:nvSpPr>
        <p:spPr>
          <a:xfrm>
            <a:off x="426301" y="3909544"/>
            <a:ext cx="5308575" cy="6375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3399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3) Private bank loan </a:t>
            </a:r>
            <a:endParaRPr lang="en-IN" sz="3600" b="1" i="1">
              <a:solidFill>
                <a:srgbClr val="3399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7631" cy="6858780"/>
          </a:xfrm>
          <a:prstGeom prst="rect">
            <a:avLst/>
          </a:prstGeom>
        </p:spPr>
      </p:pic>
      <p:sp>
        <p:nvSpPr>
          <p:cNvPr id="1048608" name="TextBox 1048607"/>
          <p:cNvSpPr txBox="1"/>
          <p:nvPr/>
        </p:nvSpPr>
        <p:spPr>
          <a:xfrm>
            <a:off x="572000" y="629311"/>
            <a:ext cx="4000000" cy="6375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 i="1" u="sng">
                <a:solidFill>
                  <a:srgbClr val="80000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LICENSES- </a:t>
            </a:r>
            <a:endParaRPr lang="en-IN" sz="3600" b="1" i="1" u="sng">
              <a:solidFill>
                <a:srgbClr val="800000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09" name="TextBox 1048608"/>
          <p:cNvSpPr txBox="1"/>
          <p:nvPr/>
        </p:nvSpPr>
        <p:spPr>
          <a:xfrm>
            <a:off x="449151" y="1489703"/>
            <a:ext cx="6139976" cy="3977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</a:rPr>
              <a:t>REGISTRATION OF BUSINESS</a:t>
            </a:r>
            <a:endParaRPr lang="en-IN" sz="2800" b="1" i="1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</a:rPr>
              <a:t>NOC PAPER</a:t>
            </a:r>
            <a:endParaRPr lang="en-IN" sz="2800" b="1" i="1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</a:rPr>
              <a:t>TRADE LICENCE</a:t>
            </a:r>
            <a:endParaRPr lang="en-IN" sz="2800" b="1" i="1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</a:rPr>
              <a:t>GST</a:t>
            </a:r>
            <a:endParaRPr lang="en-IN" sz="2800" b="1" i="1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</a:rPr>
              <a:t>FSSAI</a:t>
            </a:r>
            <a:endParaRPr lang="en-IN" sz="2800" b="1" i="1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b="1" i="1">
                <a:solidFill>
                  <a:srgbClr val="000000"/>
                </a:solidFill>
              </a:rPr>
              <a:t>RAGISTRATION FOR TRADEMARK </a:t>
            </a:r>
            <a:endParaRPr lang="en-IN" sz="2800" b="1" i="1">
              <a:solidFill>
                <a:srgbClr val="000000"/>
              </a:solidFill>
            </a:endParaRPr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81970" y="1626200"/>
            <a:ext cx="2345329" cy="30316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moto g71 5G</dc:creator>
  <cp:lastModifiedBy>Ayan</cp:lastModifiedBy>
  <cp:revision>1</cp:revision>
  <dcterms:created xsi:type="dcterms:W3CDTF">2015-05-08T06:30:45Z</dcterms:created>
  <dcterms:modified xsi:type="dcterms:W3CDTF">2023-12-29T04:52:37Z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68c7de681bd346f8b629e6d4fe3ab6be</vt:lpwstr>
  </property>
</Properties>
</file>